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Marlęga" initials="AM" lastIdx="2" clrIdx="0">
    <p:extLst>
      <p:ext uri="{19B8F6BF-5375-455C-9EA6-DF929625EA0E}">
        <p15:presenceInfo xmlns:p15="http://schemas.microsoft.com/office/powerpoint/2012/main" userId="S-1-5-21-3618509139-1596696826-1760115575-19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45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1116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EE0A8-C145-4EAD-AC27-070AD459608B}" type="datetimeFigureOut">
              <a:rPr lang="pl-PL" smtClean="0"/>
              <a:t>08.03.2023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8376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D35B8-F799-4A9C-AEE3-48E2922702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5017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08.03.2023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885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08.03.2023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85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08.03.2023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359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08.03.2023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04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08.03.2023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903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08.03.2023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86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08.03.2023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5576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08.03.2023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512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08.03.2023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751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08.03.2023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5695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08.03.2023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270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5E0A-B6D9-4C83-BB61-0B2A76B7DE89}" type="datetimeFigureOut">
              <a:rPr lang="pl-PL" smtClean="0"/>
              <a:pPr/>
              <a:t>08.03.2023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996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60856" y="232670"/>
            <a:ext cx="8134349" cy="1118924"/>
          </a:xfrm>
        </p:spPr>
        <p:txBody>
          <a:bodyPr>
            <a:normAutofit/>
          </a:bodyPr>
          <a:lstStyle/>
          <a:p>
            <a:endParaRPr lang="pl-PL" sz="800" dirty="0"/>
          </a:p>
        </p:txBody>
      </p:sp>
      <p:sp>
        <p:nvSpPr>
          <p:cNvPr id="6" name="Prostokąt zaokrąglony 5"/>
          <p:cNvSpPr/>
          <p:nvPr/>
        </p:nvSpPr>
        <p:spPr>
          <a:xfrm>
            <a:off x="2029511" y="207405"/>
            <a:ext cx="6869925" cy="895257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BURMISTRZ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1090247" y="2086708"/>
            <a:ext cx="2159580" cy="55098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PIERWSZY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ZASTĘPCA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BURMISTRZA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3434862" y="2075935"/>
            <a:ext cx="2023410" cy="561757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DRUGI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ZASTĘPCA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BURMISTRZA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5704701" y="2081521"/>
            <a:ext cx="1981201" cy="55098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SEKRETARZ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7946419" y="2066558"/>
            <a:ext cx="1906035" cy="55098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SKARBNIK</a:t>
            </a:r>
          </a:p>
        </p:txBody>
      </p:sp>
      <p:sp>
        <p:nvSpPr>
          <p:cNvPr id="14" name="Prostokąt zaokrąglony 13"/>
          <p:cNvSpPr/>
          <p:nvPr/>
        </p:nvSpPr>
        <p:spPr>
          <a:xfrm>
            <a:off x="1424353" y="2826178"/>
            <a:ext cx="1553310" cy="63414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pl-PL" sz="800" dirty="0"/>
              <a:t>Wydział Oświaty i Polityki Społecznej</a:t>
            </a:r>
          </a:p>
          <a:p>
            <a:pPr algn="ctr"/>
            <a:r>
              <a:rPr lang="pl-PL" sz="900" b="1" dirty="0"/>
              <a:t>OS</a:t>
            </a:r>
          </a:p>
        </p:txBody>
      </p:sp>
      <p:sp>
        <p:nvSpPr>
          <p:cNvPr id="15" name="Prostokąt zaokrąglony 14"/>
          <p:cNvSpPr/>
          <p:nvPr/>
        </p:nvSpPr>
        <p:spPr>
          <a:xfrm>
            <a:off x="1416987" y="3671668"/>
            <a:ext cx="1553310" cy="61616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Wydział Komunikacji Społecznej i Medialnej</a:t>
            </a:r>
          </a:p>
          <a:p>
            <a:pPr algn="ctr"/>
            <a:r>
              <a:rPr lang="pl-PL" sz="900" b="1" dirty="0"/>
              <a:t>KSM</a:t>
            </a:r>
          </a:p>
        </p:txBody>
      </p:sp>
      <p:sp>
        <p:nvSpPr>
          <p:cNvPr id="17" name="Prostokąt zaokrąglony 16"/>
          <p:cNvSpPr/>
          <p:nvPr/>
        </p:nvSpPr>
        <p:spPr>
          <a:xfrm>
            <a:off x="1424353" y="4474745"/>
            <a:ext cx="1553310" cy="61021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Samodzielne Stanowisko  </a:t>
            </a:r>
            <a:br>
              <a:rPr lang="pl-PL" sz="800" dirty="0"/>
            </a:br>
            <a:r>
              <a:rPr lang="pl-PL" sz="800" dirty="0"/>
              <a:t>ds. Gospodarki Odpadami </a:t>
            </a:r>
            <a:br>
              <a:rPr lang="pl-PL" sz="800" dirty="0"/>
            </a:br>
            <a:r>
              <a:rPr lang="pl-PL" sz="800" dirty="0"/>
              <a:t> </a:t>
            </a:r>
            <a:r>
              <a:rPr lang="pl-PL" sz="800" b="1" dirty="0"/>
              <a:t>GO</a:t>
            </a:r>
          </a:p>
        </p:txBody>
      </p:sp>
      <p:sp>
        <p:nvSpPr>
          <p:cNvPr id="19" name="Prostokąt zaokrąglony 18"/>
          <p:cNvSpPr/>
          <p:nvPr/>
        </p:nvSpPr>
        <p:spPr>
          <a:xfrm>
            <a:off x="3755127" y="3672392"/>
            <a:ext cx="1531922" cy="62891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Wydział Inwestycji</a:t>
            </a:r>
          </a:p>
          <a:p>
            <a:pPr algn="ctr"/>
            <a:r>
              <a:rPr lang="pl-PL" sz="900" b="1" dirty="0"/>
              <a:t>WI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3755127" y="4470132"/>
            <a:ext cx="1531923" cy="61021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Wydział Gospodarki Komunalnej</a:t>
            </a:r>
          </a:p>
          <a:p>
            <a:pPr algn="ctr"/>
            <a:r>
              <a:rPr lang="pl-PL" sz="900" b="1" dirty="0"/>
              <a:t>WGK</a:t>
            </a:r>
          </a:p>
        </p:txBody>
      </p:sp>
      <p:sp>
        <p:nvSpPr>
          <p:cNvPr id="21" name="Prostokąt zaokrąglony 20"/>
          <p:cNvSpPr/>
          <p:nvPr/>
        </p:nvSpPr>
        <p:spPr>
          <a:xfrm>
            <a:off x="6054811" y="2812746"/>
            <a:ext cx="1532238" cy="64757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Wydział Organizacyjny</a:t>
            </a:r>
          </a:p>
          <a:p>
            <a:pPr algn="ctr"/>
            <a:r>
              <a:rPr lang="pl-PL" sz="900" b="1" dirty="0"/>
              <a:t>ORG</a:t>
            </a:r>
          </a:p>
        </p:txBody>
      </p:sp>
      <p:sp>
        <p:nvSpPr>
          <p:cNvPr id="22" name="Prostokąt zaokrąglony 21"/>
          <p:cNvSpPr/>
          <p:nvPr/>
        </p:nvSpPr>
        <p:spPr>
          <a:xfrm>
            <a:off x="6052341" y="3667357"/>
            <a:ext cx="1532238" cy="62891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Wydział Spraw Obywatelskich</a:t>
            </a:r>
          </a:p>
          <a:p>
            <a:pPr algn="ctr"/>
            <a:r>
              <a:rPr lang="pl-PL" sz="900" b="1" dirty="0"/>
              <a:t>WSO</a:t>
            </a:r>
          </a:p>
        </p:txBody>
      </p:sp>
      <p:sp>
        <p:nvSpPr>
          <p:cNvPr id="23" name="Prostokąt zaokrąglony 22"/>
          <p:cNvSpPr/>
          <p:nvPr/>
        </p:nvSpPr>
        <p:spPr>
          <a:xfrm>
            <a:off x="6052953" y="4478821"/>
            <a:ext cx="1532237" cy="61021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Urząd Stanu Cywilnego</a:t>
            </a:r>
          </a:p>
          <a:p>
            <a:pPr algn="ctr"/>
            <a:r>
              <a:rPr lang="pl-PL" sz="900" b="1" dirty="0"/>
              <a:t>USC</a:t>
            </a:r>
          </a:p>
        </p:txBody>
      </p:sp>
      <p:sp>
        <p:nvSpPr>
          <p:cNvPr id="24" name="Prostokąt zaokrąglony 23"/>
          <p:cNvSpPr/>
          <p:nvPr/>
        </p:nvSpPr>
        <p:spPr>
          <a:xfrm>
            <a:off x="8207128" y="2812085"/>
            <a:ext cx="1509584" cy="64757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Widział Budżetu i Finansów </a:t>
            </a:r>
          </a:p>
          <a:p>
            <a:pPr algn="ctr"/>
            <a:r>
              <a:rPr lang="pl-PL" sz="900" b="1" dirty="0"/>
              <a:t>BFN</a:t>
            </a:r>
          </a:p>
        </p:txBody>
      </p:sp>
      <p:cxnSp>
        <p:nvCxnSpPr>
          <p:cNvPr id="51" name="Łącznik prosty 50"/>
          <p:cNvCxnSpPr/>
          <p:nvPr/>
        </p:nvCxnSpPr>
        <p:spPr>
          <a:xfrm flipH="1">
            <a:off x="1261307" y="2638021"/>
            <a:ext cx="7926" cy="214216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Łącznik prosty 53"/>
          <p:cNvCxnSpPr/>
          <p:nvPr/>
        </p:nvCxnSpPr>
        <p:spPr>
          <a:xfrm>
            <a:off x="3591697" y="2638352"/>
            <a:ext cx="6596" cy="214150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Łącznik prosty 55"/>
          <p:cNvCxnSpPr>
            <a:cxnSpLocks/>
          </p:cNvCxnSpPr>
          <p:nvPr/>
        </p:nvCxnSpPr>
        <p:spPr>
          <a:xfrm flipH="1">
            <a:off x="5870079" y="2638352"/>
            <a:ext cx="18415" cy="2867918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Łącznik prosty 59"/>
          <p:cNvCxnSpPr/>
          <p:nvPr/>
        </p:nvCxnSpPr>
        <p:spPr>
          <a:xfrm>
            <a:off x="8082352" y="2632505"/>
            <a:ext cx="0" cy="5174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Łącznik prosty 63"/>
          <p:cNvCxnSpPr>
            <a:endCxn id="14" idx="1"/>
          </p:cNvCxnSpPr>
          <p:nvPr/>
        </p:nvCxnSpPr>
        <p:spPr>
          <a:xfrm>
            <a:off x="1260232" y="3142378"/>
            <a:ext cx="164121" cy="873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Łącznik prosty 65"/>
          <p:cNvCxnSpPr>
            <a:endCxn id="15" idx="1"/>
          </p:cNvCxnSpPr>
          <p:nvPr/>
        </p:nvCxnSpPr>
        <p:spPr>
          <a:xfrm>
            <a:off x="1252866" y="3979749"/>
            <a:ext cx="164121" cy="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Łącznik prosty 67"/>
          <p:cNvCxnSpPr/>
          <p:nvPr/>
        </p:nvCxnSpPr>
        <p:spPr>
          <a:xfrm>
            <a:off x="1268727" y="4773261"/>
            <a:ext cx="156835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Łącznik prosty 70"/>
          <p:cNvCxnSpPr/>
          <p:nvPr/>
        </p:nvCxnSpPr>
        <p:spPr>
          <a:xfrm>
            <a:off x="3591697" y="3136534"/>
            <a:ext cx="156833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Łącznik prosty 72"/>
          <p:cNvCxnSpPr/>
          <p:nvPr/>
        </p:nvCxnSpPr>
        <p:spPr>
          <a:xfrm>
            <a:off x="3591697" y="3996011"/>
            <a:ext cx="156833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Łącznik prosty 74"/>
          <p:cNvCxnSpPr>
            <a:endCxn id="20" idx="1"/>
          </p:cNvCxnSpPr>
          <p:nvPr/>
        </p:nvCxnSpPr>
        <p:spPr>
          <a:xfrm>
            <a:off x="3598293" y="4773261"/>
            <a:ext cx="156834" cy="198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Łącznik prosty 92"/>
          <p:cNvCxnSpPr>
            <a:stCxn id="21" idx="1"/>
          </p:cNvCxnSpPr>
          <p:nvPr/>
        </p:nvCxnSpPr>
        <p:spPr>
          <a:xfrm flipH="1" flipV="1">
            <a:off x="5890054" y="3135874"/>
            <a:ext cx="164757" cy="66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Łącznik prosty 94"/>
          <p:cNvCxnSpPr>
            <a:stCxn id="22" idx="1"/>
          </p:cNvCxnSpPr>
          <p:nvPr/>
        </p:nvCxnSpPr>
        <p:spPr>
          <a:xfrm flipH="1">
            <a:off x="5887584" y="3981812"/>
            <a:ext cx="16475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Łącznik prosty 96"/>
          <p:cNvCxnSpPr>
            <a:cxnSpLocks/>
          </p:cNvCxnSpPr>
          <p:nvPr/>
        </p:nvCxnSpPr>
        <p:spPr>
          <a:xfrm flipV="1">
            <a:off x="5881816" y="4846671"/>
            <a:ext cx="172995" cy="216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Łącznik prosty 102"/>
          <p:cNvCxnSpPr/>
          <p:nvPr/>
        </p:nvCxnSpPr>
        <p:spPr>
          <a:xfrm flipV="1">
            <a:off x="8082352" y="3149905"/>
            <a:ext cx="124776" cy="143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Łącznik prosty 104"/>
          <p:cNvCxnSpPr/>
          <p:nvPr/>
        </p:nvCxnSpPr>
        <p:spPr>
          <a:xfrm>
            <a:off x="5458272" y="1102662"/>
            <a:ext cx="0" cy="72765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Łącznik prosty 106"/>
          <p:cNvCxnSpPr/>
          <p:nvPr/>
        </p:nvCxnSpPr>
        <p:spPr>
          <a:xfrm flipV="1">
            <a:off x="2029511" y="1825626"/>
            <a:ext cx="4444" cy="26108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Łącznik prosty 110"/>
          <p:cNvCxnSpPr>
            <a:stCxn id="9" idx="0"/>
          </p:cNvCxnSpPr>
          <p:nvPr/>
        </p:nvCxnSpPr>
        <p:spPr>
          <a:xfrm flipV="1">
            <a:off x="4446567" y="1825624"/>
            <a:ext cx="1074" cy="25031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Łącznik prosty 112"/>
          <p:cNvCxnSpPr/>
          <p:nvPr/>
        </p:nvCxnSpPr>
        <p:spPr>
          <a:xfrm flipV="1">
            <a:off x="6664411" y="1825625"/>
            <a:ext cx="0" cy="240933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Łącznik prosty 116"/>
          <p:cNvCxnSpPr>
            <a:stCxn id="12" idx="0"/>
          </p:cNvCxnSpPr>
          <p:nvPr/>
        </p:nvCxnSpPr>
        <p:spPr>
          <a:xfrm flipH="1" flipV="1">
            <a:off x="8899436" y="1830313"/>
            <a:ext cx="1" cy="23624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Łącznik prosty 118"/>
          <p:cNvCxnSpPr/>
          <p:nvPr/>
        </p:nvCxnSpPr>
        <p:spPr>
          <a:xfrm>
            <a:off x="2033955" y="1825625"/>
            <a:ext cx="692057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Łącznik prosty 122"/>
          <p:cNvCxnSpPr/>
          <p:nvPr/>
        </p:nvCxnSpPr>
        <p:spPr>
          <a:xfrm>
            <a:off x="8377880" y="1825626"/>
            <a:ext cx="1795146" cy="187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Łącznik prosty 124"/>
          <p:cNvCxnSpPr/>
          <p:nvPr/>
        </p:nvCxnSpPr>
        <p:spPr>
          <a:xfrm>
            <a:off x="10193808" y="1816574"/>
            <a:ext cx="0" cy="308457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7" name="Prostokąt zaokrąglony 126"/>
          <p:cNvSpPr/>
          <p:nvPr/>
        </p:nvSpPr>
        <p:spPr>
          <a:xfrm>
            <a:off x="10455170" y="2325684"/>
            <a:ext cx="1058565" cy="62881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Audytor Wewnętrzny</a:t>
            </a:r>
          </a:p>
          <a:p>
            <a:pPr algn="ctr"/>
            <a:r>
              <a:rPr lang="pl-PL" sz="900" b="1" dirty="0"/>
              <a:t>AW</a:t>
            </a:r>
          </a:p>
        </p:txBody>
      </p:sp>
      <p:sp>
        <p:nvSpPr>
          <p:cNvPr id="128" name="Prostokąt zaokrąglony 127"/>
          <p:cNvSpPr/>
          <p:nvPr/>
        </p:nvSpPr>
        <p:spPr>
          <a:xfrm>
            <a:off x="10472972" y="3295772"/>
            <a:ext cx="1058564" cy="98541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/>
              <a:t>Inspektorat </a:t>
            </a:r>
            <a:r>
              <a:rPr lang="pl-PL" sz="800" dirty="0"/>
              <a:t>Zarządzania Kryzysowego, Spraw Obronnych                i Obrony Cywilnej</a:t>
            </a:r>
          </a:p>
          <a:p>
            <a:pPr algn="ctr"/>
            <a:r>
              <a:rPr lang="pl-PL" sz="900" b="1" dirty="0"/>
              <a:t>OC</a:t>
            </a:r>
          </a:p>
        </p:txBody>
      </p:sp>
      <p:sp>
        <p:nvSpPr>
          <p:cNvPr id="130" name="Prostokąt zaokrąglony 129"/>
          <p:cNvSpPr/>
          <p:nvPr/>
        </p:nvSpPr>
        <p:spPr>
          <a:xfrm>
            <a:off x="10489337" y="4622457"/>
            <a:ext cx="1053795" cy="5529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Straż Miejska</a:t>
            </a:r>
          </a:p>
          <a:p>
            <a:pPr algn="ctr"/>
            <a:r>
              <a:rPr lang="pl-PL" sz="900" b="1" dirty="0"/>
              <a:t>SM</a:t>
            </a:r>
          </a:p>
        </p:txBody>
      </p:sp>
      <p:cxnSp>
        <p:nvCxnSpPr>
          <p:cNvPr id="156" name="Łącznik prosty 155"/>
          <p:cNvCxnSpPr>
            <a:endCxn id="127" idx="1"/>
          </p:cNvCxnSpPr>
          <p:nvPr/>
        </p:nvCxnSpPr>
        <p:spPr>
          <a:xfrm>
            <a:off x="10194653" y="2640090"/>
            <a:ext cx="260517" cy="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Łącznik prosty 161"/>
          <p:cNvCxnSpPr/>
          <p:nvPr/>
        </p:nvCxnSpPr>
        <p:spPr>
          <a:xfrm>
            <a:off x="10205245" y="3788477"/>
            <a:ext cx="26772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Łącznik prosty 174"/>
          <p:cNvCxnSpPr>
            <a:cxnSpLocks/>
          </p:cNvCxnSpPr>
          <p:nvPr/>
        </p:nvCxnSpPr>
        <p:spPr>
          <a:xfrm flipH="1" flipV="1">
            <a:off x="10190828" y="4898919"/>
            <a:ext cx="282144" cy="222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Łącznik prosty 179"/>
          <p:cNvCxnSpPr/>
          <p:nvPr/>
        </p:nvCxnSpPr>
        <p:spPr>
          <a:xfrm>
            <a:off x="10198443" y="4882295"/>
            <a:ext cx="5532" cy="1684732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Łącznik prosty 181"/>
          <p:cNvCxnSpPr/>
          <p:nvPr/>
        </p:nvCxnSpPr>
        <p:spPr>
          <a:xfrm flipH="1">
            <a:off x="1090248" y="6164220"/>
            <a:ext cx="9118361" cy="3302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Prostokąt zaokrąglony 182"/>
          <p:cNvSpPr/>
          <p:nvPr/>
        </p:nvSpPr>
        <p:spPr>
          <a:xfrm>
            <a:off x="1680060" y="6418051"/>
            <a:ext cx="761028" cy="22928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MOPS</a:t>
            </a:r>
          </a:p>
        </p:txBody>
      </p:sp>
      <p:sp>
        <p:nvSpPr>
          <p:cNvPr id="184" name="Prostokąt zaokrąglony 183"/>
          <p:cNvSpPr/>
          <p:nvPr/>
        </p:nvSpPr>
        <p:spPr>
          <a:xfrm>
            <a:off x="2584521" y="6418051"/>
            <a:ext cx="819509" cy="2364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MDK</a:t>
            </a:r>
          </a:p>
        </p:txBody>
      </p:sp>
      <p:sp>
        <p:nvSpPr>
          <p:cNvPr id="185" name="Prostokąt zaokrąglony 184"/>
          <p:cNvSpPr/>
          <p:nvPr/>
        </p:nvSpPr>
        <p:spPr>
          <a:xfrm>
            <a:off x="3561016" y="6419145"/>
            <a:ext cx="750498" cy="22482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MUZEUM</a:t>
            </a:r>
          </a:p>
        </p:txBody>
      </p:sp>
      <p:sp>
        <p:nvSpPr>
          <p:cNvPr id="186" name="Prostokąt zaokrąglony 185"/>
          <p:cNvSpPr/>
          <p:nvPr/>
        </p:nvSpPr>
        <p:spPr>
          <a:xfrm>
            <a:off x="4469707" y="6418052"/>
            <a:ext cx="835363" cy="23647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BIBLIOTEKA</a:t>
            </a:r>
          </a:p>
        </p:txBody>
      </p:sp>
      <p:sp>
        <p:nvSpPr>
          <p:cNvPr id="187" name="Prostokąt zaokrąglony 186"/>
          <p:cNvSpPr/>
          <p:nvPr/>
        </p:nvSpPr>
        <p:spPr>
          <a:xfrm>
            <a:off x="5459504" y="6418052"/>
            <a:ext cx="741213" cy="22592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CUW</a:t>
            </a:r>
          </a:p>
        </p:txBody>
      </p:sp>
      <p:sp>
        <p:nvSpPr>
          <p:cNvPr id="188" name="Prostokąt zaokrąglony 187"/>
          <p:cNvSpPr/>
          <p:nvPr/>
        </p:nvSpPr>
        <p:spPr>
          <a:xfrm>
            <a:off x="6380955" y="6412752"/>
            <a:ext cx="733245" cy="24177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MOSiR</a:t>
            </a:r>
          </a:p>
        </p:txBody>
      </p:sp>
      <p:sp>
        <p:nvSpPr>
          <p:cNvPr id="189" name="Prostokąt zaokrąglony 188"/>
          <p:cNvSpPr/>
          <p:nvPr/>
        </p:nvSpPr>
        <p:spPr>
          <a:xfrm>
            <a:off x="7278392" y="6408256"/>
            <a:ext cx="1059951" cy="23571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MIEJSKI ŻŁOBEK</a:t>
            </a:r>
          </a:p>
        </p:txBody>
      </p:sp>
      <p:sp>
        <p:nvSpPr>
          <p:cNvPr id="190" name="Prostokąt zaokrąglony 189"/>
          <p:cNvSpPr/>
          <p:nvPr/>
        </p:nvSpPr>
        <p:spPr>
          <a:xfrm>
            <a:off x="8517255" y="6256740"/>
            <a:ext cx="1267259" cy="17031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PLACÓWKI OŚWIATOWE</a:t>
            </a:r>
          </a:p>
        </p:txBody>
      </p:sp>
      <p:sp>
        <p:nvSpPr>
          <p:cNvPr id="192" name="Prostokąt zaokrąglony 191"/>
          <p:cNvSpPr/>
          <p:nvPr/>
        </p:nvSpPr>
        <p:spPr>
          <a:xfrm>
            <a:off x="8507603" y="6497038"/>
            <a:ext cx="1281032" cy="1574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SPÓŁKI KOMUNALNE</a:t>
            </a:r>
          </a:p>
        </p:txBody>
      </p:sp>
      <p:cxnSp>
        <p:nvCxnSpPr>
          <p:cNvPr id="195" name="Łącznik prosty 194"/>
          <p:cNvCxnSpPr/>
          <p:nvPr/>
        </p:nvCxnSpPr>
        <p:spPr>
          <a:xfrm flipH="1" flipV="1">
            <a:off x="9995205" y="6170976"/>
            <a:ext cx="5530" cy="553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Łącznik prosty 197"/>
          <p:cNvCxnSpPr>
            <a:stCxn id="190" idx="3"/>
          </p:cNvCxnSpPr>
          <p:nvPr/>
        </p:nvCxnSpPr>
        <p:spPr>
          <a:xfrm>
            <a:off x="9784514" y="6341897"/>
            <a:ext cx="416695" cy="429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Łącznik prosty 199"/>
          <p:cNvCxnSpPr/>
          <p:nvPr/>
        </p:nvCxnSpPr>
        <p:spPr>
          <a:xfrm flipH="1" flipV="1">
            <a:off x="9811735" y="6573196"/>
            <a:ext cx="384391" cy="6412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Łącznik prosty 201"/>
          <p:cNvCxnSpPr/>
          <p:nvPr/>
        </p:nvCxnSpPr>
        <p:spPr>
          <a:xfrm>
            <a:off x="7733177" y="6227045"/>
            <a:ext cx="2724" cy="23240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Łącznik prosty 203"/>
          <p:cNvCxnSpPr>
            <a:endCxn id="188" idx="0"/>
          </p:cNvCxnSpPr>
          <p:nvPr/>
        </p:nvCxnSpPr>
        <p:spPr>
          <a:xfrm>
            <a:off x="6747578" y="6205720"/>
            <a:ext cx="0" cy="207032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Łącznik prosty 207"/>
          <p:cNvCxnSpPr/>
          <p:nvPr/>
        </p:nvCxnSpPr>
        <p:spPr>
          <a:xfrm>
            <a:off x="5858258" y="6219645"/>
            <a:ext cx="1" cy="241539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Łącznik prosty 213"/>
          <p:cNvCxnSpPr/>
          <p:nvPr/>
        </p:nvCxnSpPr>
        <p:spPr>
          <a:xfrm>
            <a:off x="4872320" y="6213216"/>
            <a:ext cx="821" cy="181074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Łącznik prosty 217"/>
          <p:cNvCxnSpPr>
            <a:endCxn id="185" idx="0"/>
          </p:cNvCxnSpPr>
          <p:nvPr/>
        </p:nvCxnSpPr>
        <p:spPr>
          <a:xfrm>
            <a:off x="3936265" y="6219880"/>
            <a:ext cx="0" cy="199265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Łącznik prosty 219"/>
          <p:cNvCxnSpPr/>
          <p:nvPr/>
        </p:nvCxnSpPr>
        <p:spPr>
          <a:xfrm>
            <a:off x="2023689" y="6195922"/>
            <a:ext cx="1092" cy="21306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Łącznik prosty 225"/>
          <p:cNvCxnSpPr>
            <a:stCxn id="184" idx="0"/>
          </p:cNvCxnSpPr>
          <p:nvPr/>
        </p:nvCxnSpPr>
        <p:spPr>
          <a:xfrm flipH="1" flipV="1">
            <a:off x="2993456" y="6179605"/>
            <a:ext cx="820" cy="238446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Łącznik prosty 228"/>
          <p:cNvCxnSpPr/>
          <p:nvPr/>
        </p:nvCxnSpPr>
        <p:spPr>
          <a:xfrm flipH="1" flipV="1">
            <a:off x="982862" y="6049082"/>
            <a:ext cx="9166153" cy="178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Łącznik prosty 233"/>
          <p:cNvCxnSpPr/>
          <p:nvPr/>
        </p:nvCxnSpPr>
        <p:spPr>
          <a:xfrm flipH="1" flipV="1">
            <a:off x="982863" y="5950232"/>
            <a:ext cx="9166153" cy="19879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pole tekstowe 3"/>
          <p:cNvSpPr txBox="1"/>
          <p:nvPr/>
        </p:nvSpPr>
        <p:spPr>
          <a:xfrm>
            <a:off x="10198443" y="304800"/>
            <a:ext cx="1581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000" dirty="0">
                <a:solidFill>
                  <a:prstClr val="black"/>
                </a:solidFill>
              </a:rPr>
              <a:t>Załącznik do Zarządzenia  nr 50/2023 Burmistrza Miasta Mława  z dnia </a:t>
            </a:r>
            <a:br>
              <a:rPr lang="pl-PL" sz="1000">
                <a:solidFill>
                  <a:prstClr val="black"/>
                </a:solidFill>
              </a:rPr>
            </a:br>
            <a:r>
              <a:rPr lang="pl-PL" sz="1000">
                <a:solidFill>
                  <a:prstClr val="black"/>
                </a:solidFill>
              </a:rPr>
              <a:t>8 </a:t>
            </a:r>
            <a:r>
              <a:rPr lang="pl-PL" sz="1000" dirty="0">
                <a:solidFill>
                  <a:prstClr val="black"/>
                </a:solidFill>
              </a:rPr>
              <a:t>marca 2023 r. </a:t>
            </a:r>
          </a:p>
        </p:txBody>
      </p:sp>
      <p:sp>
        <p:nvSpPr>
          <p:cNvPr id="74" name="Prostokąt zaokrąglony 73"/>
          <p:cNvSpPr/>
          <p:nvPr/>
        </p:nvSpPr>
        <p:spPr>
          <a:xfrm>
            <a:off x="3748532" y="2812746"/>
            <a:ext cx="1531921" cy="64757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Wydział Gospodarki Nieruchomościami </a:t>
            </a:r>
          </a:p>
          <a:p>
            <a:pPr algn="ctr"/>
            <a:r>
              <a:rPr lang="pl-PL" sz="800" dirty="0"/>
              <a:t>i Planowania Przestrzennego</a:t>
            </a:r>
          </a:p>
          <a:p>
            <a:pPr algn="ctr"/>
            <a:r>
              <a:rPr lang="pl-PL" sz="900" b="1" dirty="0"/>
              <a:t>GPP</a:t>
            </a:r>
          </a:p>
        </p:txBody>
      </p:sp>
      <p:sp>
        <p:nvSpPr>
          <p:cNvPr id="81" name="Prostokąt zaokrąglony 80"/>
          <p:cNvSpPr/>
          <p:nvPr/>
        </p:nvSpPr>
        <p:spPr>
          <a:xfrm>
            <a:off x="663324" y="6408257"/>
            <a:ext cx="859749" cy="2390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Dzienny Dom Senior+</a:t>
            </a:r>
          </a:p>
        </p:txBody>
      </p:sp>
      <p:cxnSp>
        <p:nvCxnSpPr>
          <p:cNvPr id="83" name="Łącznik prosty 82"/>
          <p:cNvCxnSpPr/>
          <p:nvPr/>
        </p:nvCxnSpPr>
        <p:spPr>
          <a:xfrm>
            <a:off x="1098518" y="6197941"/>
            <a:ext cx="1092" cy="21306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Prostokąt zaokrąglony 25"/>
          <p:cNvSpPr/>
          <p:nvPr/>
        </p:nvSpPr>
        <p:spPr>
          <a:xfrm>
            <a:off x="8506662" y="3667357"/>
            <a:ext cx="1365441" cy="63840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Referat ds. podatków  </a:t>
            </a:r>
            <a:br>
              <a:rPr lang="pl-PL" sz="800" dirty="0"/>
            </a:br>
            <a:r>
              <a:rPr lang="pl-PL" sz="800" dirty="0"/>
              <a:t>i opłat </a:t>
            </a:r>
          </a:p>
          <a:p>
            <a:pPr algn="ctr"/>
            <a:r>
              <a:rPr lang="pl-PL" sz="800" b="1" dirty="0"/>
              <a:t> BFN-PO</a:t>
            </a:r>
          </a:p>
        </p:txBody>
      </p:sp>
      <p:sp>
        <p:nvSpPr>
          <p:cNvPr id="27" name="Prostokąt zaokrąglony 26"/>
          <p:cNvSpPr/>
          <p:nvPr/>
        </p:nvSpPr>
        <p:spPr>
          <a:xfrm>
            <a:off x="8499956" y="4499799"/>
            <a:ext cx="1354848" cy="6259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Referat </a:t>
            </a:r>
            <a:r>
              <a:rPr lang="pl-PL" sz="800"/>
              <a:t>budżetowy  </a:t>
            </a:r>
            <a:br>
              <a:rPr lang="pl-PL" sz="800"/>
            </a:br>
            <a:r>
              <a:rPr lang="pl-PL" sz="800" b="1"/>
              <a:t>BFN-B</a:t>
            </a:r>
            <a:endParaRPr lang="pl-PL" sz="800" b="1" dirty="0"/>
          </a:p>
        </p:txBody>
      </p:sp>
      <p:cxnSp>
        <p:nvCxnSpPr>
          <p:cNvPr id="33" name="Łącznik prosty 32"/>
          <p:cNvCxnSpPr/>
          <p:nvPr/>
        </p:nvCxnSpPr>
        <p:spPr>
          <a:xfrm flipH="1">
            <a:off x="8264945" y="3451519"/>
            <a:ext cx="4708" cy="136793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Łącznik prosty 35"/>
          <p:cNvCxnSpPr>
            <a:endCxn id="26" idx="1"/>
          </p:cNvCxnSpPr>
          <p:nvPr/>
        </p:nvCxnSpPr>
        <p:spPr>
          <a:xfrm>
            <a:off x="8271213" y="3986561"/>
            <a:ext cx="235449" cy="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>
            <a:off x="8256278" y="4809493"/>
            <a:ext cx="239044" cy="15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rostokąt zaokrąglony 22">
            <a:extLst>
              <a:ext uri="{FF2B5EF4-FFF2-40B4-BE49-F238E27FC236}">
                <a16:creationId xmlns:a16="http://schemas.microsoft.com/office/drawing/2014/main" id="{8196D9A8-F9C2-1BCB-BA05-791741D2A399}"/>
              </a:ext>
            </a:extLst>
          </p:cNvPr>
          <p:cNvSpPr/>
          <p:nvPr/>
        </p:nvSpPr>
        <p:spPr>
          <a:xfrm>
            <a:off x="6043308" y="5207632"/>
            <a:ext cx="1532237" cy="61021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Wieloosobowe Stanowisko </a:t>
            </a:r>
          </a:p>
          <a:p>
            <a:pPr algn="ctr"/>
            <a:r>
              <a:rPr lang="pl-PL" sz="800" dirty="0"/>
              <a:t> ds. Rozwoju </a:t>
            </a:r>
          </a:p>
          <a:p>
            <a:pPr algn="ctr"/>
            <a:r>
              <a:rPr lang="pl-PL" sz="800" b="1" dirty="0"/>
              <a:t> WR</a:t>
            </a:r>
            <a:endParaRPr lang="pl-PL" sz="900" b="1" dirty="0"/>
          </a:p>
        </p:txBody>
      </p:sp>
      <p:cxnSp>
        <p:nvCxnSpPr>
          <p:cNvPr id="18" name="Łącznik prosty 17">
            <a:extLst>
              <a:ext uri="{FF2B5EF4-FFF2-40B4-BE49-F238E27FC236}">
                <a16:creationId xmlns:a16="http://schemas.microsoft.com/office/drawing/2014/main" id="{F0947AE6-15AA-C91C-D564-3B708A2A3B3F}"/>
              </a:ext>
            </a:extLst>
          </p:cNvPr>
          <p:cNvCxnSpPr>
            <a:cxnSpLocks/>
          </p:cNvCxnSpPr>
          <p:nvPr/>
        </p:nvCxnSpPr>
        <p:spPr>
          <a:xfrm flipV="1">
            <a:off x="5870313" y="5510575"/>
            <a:ext cx="172995" cy="216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22315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</TotalTime>
  <Words>130</Words>
  <Application>Microsoft Office PowerPoint</Application>
  <PresentationFormat>Panoramiczny</PresentationFormat>
  <Paragraphs>48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Magdalena Cecelska</dc:creator>
  <cp:lastModifiedBy>Anna Marlęga</cp:lastModifiedBy>
  <cp:revision>117</cp:revision>
  <cp:lastPrinted>2023-03-03T11:17:55Z</cp:lastPrinted>
  <dcterms:created xsi:type="dcterms:W3CDTF">2017-01-24T12:13:09Z</dcterms:created>
  <dcterms:modified xsi:type="dcterms:W3CDTF">2023-03-08T08:38:48Z</dcterms:modified>
</cp:coreProperties>
</file>